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301" r:id="rId2"/>
    <p:sldId id="304" r:id="rId3"/>
    <p:sldId id="320" r:id="rId4"/>
    <p:sldId id="307" r:id="rId5"/>
    <p:sldId id="308" r:id="rId6"/>
    <p:sldId id="305" r:id="rId7"/>
    <p:sldId id="309" r:id="rId8"/>
    <p:sldId id="310" r:id="rId9"/>
    <p:sldId id="306" r:id="rId10"/>
    <p:sldId id="311" r:id="rId11"/>
    <p:sldId id="312" r:id="rId12"/>
    <p:sldId id="315" r:id="rId13"/>
    <p:sldId id="313" r:id="rId14"/>
    <p:sldId id="316" r:id="rId15"/>
    <p:sldId id="317" r:id="rId16"/>
    <p:sldId id="318" r:id="rId17"/>
    <p:sldId id="319" r:id="rId18"/>
    <p:sldId id="314" r:id="rId19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0" autoAdjust="0"/>
    <p:restoredTop sz="79833" autoAdjust="0"/>
  </p:normalViewPr>
  <p:slideViewPr>
    <p:cSldViewPr>
      <p:cViewPr varScale="1">
        <p:scale>
          <a:sx n="40" d="100"/>
          <a:sy n="40" d="100"/>
        </p:scale>
        <p:origin x="-126" y="-59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6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F139A-5B33-4AAC-9E6C-A2CA2EBA8D01}" type="datetimeFigureOut">
              <a:rPr lang="en-US" smtClean="0"/>
              <a:pPr/>
              <a:t>4/14/2011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543300" y="696913"/>
            <a:ext cx="13944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36CC-B1F8-417B-BEF2-B55083E5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36CC-B1F8-417B-BEF2-B55083E5021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2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" b="4318"/>
          <a:stretch/>
        </p:blipFill>
        <p:spPr>
          <a:xfrm>
            <a:off x="1371600" y="990600"/>
            <a:ext cx="5943600" cy="45708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31552" y="2368296"/>
            <a:ext cx="7168896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/>
              <a:t>Fraser Centre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State College, PA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0" y="199896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Tyler Strange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Structural Option</a:t>
            </a:r>
          </a:p>
          <a:p>
            <a:pPr algn="ctr"/>
            <a:r>
              <a:rPr lang="en-US" sz="3600" dirty="0" smtClean="0"/>
              <a:t>Consultant: Dr. Thomas Boothby</a:t>
            </a:r>
          </a:p>
          <a:p>
            <a:pPr algn="ctr"/>
            <a:r>
              <a:rPr lang="en-US" sz="3600" dirty="0" smtClean="0"/>
              <a:t>April 13, 2011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193505" y="195262"/>
            <a:ext cx="4986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Schedule and Cost Analysis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u="sng" dirty="0" smtClean="0"/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6200" y="1066800"/>
            <a:ext cx="74314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Cost Analysis                                             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800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Cost of Current System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9296400" y="5329535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Cost of Alternative System</a:t>
            </a:r>
            <a:endParaRPr lang="en-US" sz="24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133600" y="1889760"/>
          <a:ext cx="5472240" cy="3291840"/>
        </p:xfrm>
        <a:graphic>
          <a:graphicData uri="http://schemas.openxmlformats.org/drawingml/2006/table">
            <a:tbl>
              <a:tblPr/>
              <a:tblGrid>
                <a:gridCol w="2298129"/>
                <a:gridCol w="1754114"/>
                <a:gridCol w="1419997"/>
              </a:tblGrid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Cost Estimate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 Place Forms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2,212,344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 Place Reinforcing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3,432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 </a:t>
                      </a:r>
                      <a:r>
                        <a:rPr lang="en-US" sz="2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ksi</a:t>
                      </a:r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Ready Mix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60,492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Placing Concrete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37,658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2,313,926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0744200" y="1066800"/>
          <a:ext cx="6400800" cy="4572000"/>
        </p:xfrm>
        <a:graphic>
          <a:graphicData uri="http://schemas.openxmlformats.org/drawingml/2006/table">
            <a:tbl>
              <a:tblPr/>
              <a:tblGrid>
                <a:gridCol w="2642532"/>
                <a:gridCol w="1957432"/>
                <a:gridCol w="1800836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Cost Estimate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Struct</a:t>
                      </a:r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 Steel W16x31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260,361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Struct</a:t>
                      </a:r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 Steel W18x76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829,142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Struct</a:t>
                      </a:r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 Steel W10x12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74,389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Struct</a:t>
                      </a:r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. Steel W12x16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333,575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Metal Decking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5,450,667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Weld Shear Conn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66,410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 ksi Ready Mix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20,235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Placing Concrete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12,597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7,047,374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193505" y="195262"/>
            <a:ext cx="4461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Lateral System Redesign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u="sng" dirty="0" smtClean="0"/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6200" y="1066800"/>
            <a:ext cx="92529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Initial Shear Wall Layout                                             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 descr="Theatre Shear Wa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25200" y="1074517"/>
            <a:ext cx="4572000" cy="2887883"/>
          </a:xfrm>
          <a:prstGeom prst="rect">
            <a:avLst/>
          </a:prstGeom>
        </p:spPr>
      </p:pic>
      <p:pic>
        <p:nvPicPr>
          <p:cNvPr id="29" name="Picture 28" descr="Residential Shear Wal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0" y="4191000"/>
            <a:ext cx="3584448" cy="14840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1000" y="18288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Discontinuous between parking levels, theater level, and residential levels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Architectural restraints on position and size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1" name="Picture 30" descr="New Residential Shear Wal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93952" y="4191000"/>
            <a:ext cx="3584448" cy="1484045"/>
          </a:xfrm>
          <a:prstGeom prst="rect">
            <a:avLst/>
          </a:prstGeom>
        </p:spPr>
      </p:pic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76200" y="3198674"/>
            <a:ext cx="99999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Proposed Shear Wall Layout                                             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3960674"/>
            <a:ext cx="7315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Continuous from theater level to residential levels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Number of shear walls is increased from four to seven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Shear walls are reduced in size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193505" y="195262"/>
            <a:ext cx="4461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Lateral System Redesign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u="sng" dirty="0" smtClean="0"/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6200" y="1066800"/>
            <a:ext cx="103814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Shear Wall Design Calculations                                            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1600200"/>
            <a:ext cx="7315200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Flexural Reinforcement Design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Shear Reinforcement Design</a:t>
            </a:r>
          </a:p>
          <a:p>
            <a:pPr lvl="1"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Capacity Check</a:t>
            </a:r>
          </a:p>
          <a:p>
            <a:pPr lvl="1">
              <a:spcAft>
                <a:spcPts val="400"/>
              </a:spcAft>
              <a:buFont typeface="Arial" pitchFamily="34" charset="0"/>
              <a:buChar char="•"/>
            </a:pPr>
            <a:endParaRPr lang="en-US" dirty="0"/>
          </a:p>
          <a:p>
            <a:pPr lvl="1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/>
              <a:t>ACI Chapter 11</a:t>
            </a:r>
          </a:p>
          <a:p>
            <a:pPr lvl="1"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/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Minimum Reinforcements Governed</a:t>
            </a:r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endParaRPr lang="en-US" dirty="0" smtClean="0"/>
          </a:p>
          <a:p>
            <a:pPr lvl="1"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/>
              <a:t>Spacing Limitations</a:t>
            </a:r>
          </a:p>
        </p:txBody>
      </p:sp>
      <p:pic>
        <p:nvPicPr>
          <p:cNvPr id="24" name="Picture 23" descr="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0931" y="1938337"/>
            <a:ext cx="2509269" cy="423863"/>
          </a:xfrm>
          <a:prstGeom prst="rect">
            <a:avLst/>
          </a:prstGeom>
        </p:spPr>
      </p:pic>
      <p:pic>
        <p:nvPicPr>
          <p:cNvPr id="25" name="Picture 24" descr="0.85f'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981200"/>
            <a:ext cx="2068451" cy="423863"/>
          </a:xfrm>
          <a:prstGeom prst="rect">
            <a:avLst/>
          </a:prstGeom>
        </p:spPr>
      </p:pic>
      <p:pic>
        <p:nvPicPr>
          <p:cNvPr id="26" name="Picture 25" descr="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1905000"/>
            <a:ext cx="2786065" cy="642938"/>
          </a:xfrm>
          <a:prstGeom prst="rect">
            <a:avLst/>
          </a:prstGeom>
        </p:spPr>
      </p:pic>
      <p:pic>
        <p:nvPicPr>
          <p:cNvPr id="27" name="Picture 26" descr="Vu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2814637"/>
            <a:ext cx="3147438" cy="538163"/>
          </a:xfrm>
          <a:prstGeom prst="rect">
            <a:avLst/>
          </a:prstGeom>
        </p:spPr>
      </p:pic>
      <p:pic>
        <p:nvPicPr>
          <p:cNvPr id="34" name="Picture 33" descr="Vu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3429000"/>
            <a:ext cx="1362075" cy="628650"/>
          </a:xfrm>
          <a:prstGeom prst="rect">
            <a:avLst/>
          </a:prstGeom>
        </p:spPr>
      </p:pic>
      <p:pic>
        <p:nvPicPr>
          <p:cNvPr id="35" name="Picture 34" descr="pt p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4512" y="4676775"/>
            <a:ext cx="7456488" cy="581025"/>
          </a:xfrm>
          <a:prstGeom prst="rect">
            <a:avLst/>
          </a:prstGeom>
        </p:spPr>
      </p:pic>
      <p:pic>
        <p:nvPicPr>
          <p:cNvPr id="36" name="Picture 35" descr="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0" y="5273768"/>
            <a:ext cx="2328863" cy="593632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1" r="4092" b="5801"/>
          <a:stretch>
            <a:fillRect/>
          </a:stretch>
        </p:blipFill>
        <p:spPr>
          <a:xfrm>
            <a:off x="13030200" y="1143000"/>
            <a:ext cx="4953000" cy="4310944"/>
          </a:xfrm>
          <a:prstGeom prst="rect">
            <a:avLst/>
          </a:prstGeom>
        </p:spPr>
      </p:pic>
      <p:sp>
        <p:nvSpPr>
          <p:cNvPr id="39" name="TextBox 22"/>
          <p:cNvSpPr txBox="1">
            <a:spLocks noChangeArrowheads="1"/>
          </p:cNvSpPr>
          <p:nvPr/>
        </p:nvSpPr>
        <p:spPr bwMode="auto">
          <a:xfrm>
            <a:off x="9354304" y="1066800"/>
            <a:ext cx="800122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3D ETABS Model                                            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48800" y="1752600"/>
            <a:ext cx="33528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Shear walls modeled in ETABS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ETABS used to design shear walls and then checked to design by hand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Controlling Load Case: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1.54D+1.65E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193505" y="195262"/>
            <a:ext cx="39688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Architectural Analysis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u="sng" dirty="0" smtClean="0"/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6200" y="1066800"/>
            <a:ext cx="82846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3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Floor-10</a:t>
            </a:r>
            <a:r>
              <a:rPr lang="en-US" sz="3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Floor                                             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RL 6-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46902"/>
            <a:ext cx="8458200" cy="37156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193505" y="195262"/>
            <a:ext cx="39688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Architectural Analysis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u="sng" dirty="0" smtClean="0"/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6200" y="1066800"/>
            <a:ext cx="82846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3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Floor-10</a:t>
            </a:r>
            <a:r>
              <a:rPr lang="en-US" sz="3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Floor                                             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RL 6-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46902"/>
            <a:ext cx="8458200" cy="3715698"/>
          </a:xfrm>
          <a:prstGeom prst="rect">
            <a:avLst/>
          </a:prstGeom>
        </p:spPr>
      </p:pic>
      <p:pic>
        <p:nvPicPr>
          <p:cNvPr id="24" name="Picture 23" descr="Unit 3C 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9400" y="990600"/>
            <a:ext cx="6400800" cy="414004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657600" y="3657600"/>
            <a:ext cx="2971800" cy="2057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287000" y="5284113"/>
            <a:ext cx="678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Largest impact on architecture occurs in Unit 3C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193505" y="195262"/>
            <a:ext cx="39688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Architectural Analysis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u="sng" dirty="0" smtClean="0"/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6200" y="1066800"/>
            <a:ext cx="18857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3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Floor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RL 6-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56294"/>
            <a:ext cx="8458200" cy="36969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193505" y="195262"/>
            <a:ext cx="39688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Architectural Analysis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u="sng" dirty="0" smtClean="0"/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6200" y="1066800"/>
            <a:ext cx="18857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3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Floor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RL 6-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56294"/>
            <a:ext cx="8458200" cy="3696914"/>
          </a:xfrm>
          <a:prstGeom prst="rect">
            <a:avLst/>
          </a:prstGeom>
        </p:spPr>
      </p:pic>
      <p:pic>
        <p:nvPicPr>
          <p:cNvPr id="24" name="Picture 23" descr="Unit 3C 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3357" y="990600"/>
            <a:ext cx="4552885" cy="414004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00400" y="3886200"/>
            <a:ext cx="1752600" cy="182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277600" y="5284113"/>
            <a:ext cx="678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Living room width is reduced by  14” 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193505" y="195262"/>
            <a:ext cx="39688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Architectural Analysis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u="sng" dirty="0" smtClean="0"/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6200" y="1066800"/>
            <a:ext cx="18857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3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Floor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RL 6-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56294"/>
            <a:ext cx="8458200" cy="3696914"/>
          </a:xfrm>
          <a:prstGeom prst="rect">
            <a:avLst/>
          </a:prstGeom>
        </p:spPr>
      </p:pic>
      <p:pic>
        <p:nvPicPr>
          <p:cNvPr id="24" name="Picture 23" descr="Unit 3C 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91683" y="990600"/>
            <a:ext cx="4096233" cy="414004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648200" y="1981200"/>
            <a:ext cx="1752600" cy="182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430000" y="5284113"/>
            <a:ext cx="678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Bedroom width is reduced by  14” 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193505" y="195262"/>
            <a:ext cx="2141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Conclusion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u="sng" dirty="0" smtClean="0"/>
              <a:t>Conclusion</a:t>
            </a:r>
            <a:endParaRPr lang="en-US" b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1517571"/>
            <a:ext cx="7772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Building Weight: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Existing System:		72,000 kips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Proposed System:	65,000 kips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7,000 kip reduction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Architectural Impact: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Largest impact on floors 5-10 is shortening a single room by roughly 14”.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Largest impact on the 11</a:t>
            </a:r>
            <a:r>
              <a:rPr lang="en-US" baseline="30000" dirty="0" smtClean="0"/>
              <a:t>th</a:t>
            </a:r>
            <a:r>
              <a:rPr lang="en-US" dirty="0" smtClean="0"/>
              <a:t> floor is shortening the living room by 14 “.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53600" y="1524000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Existing System:		$2.3 million/residential floor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Proposed System:	$7.0 million/residential floor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Three times more expensive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Schedule: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Existing System:		24 days/residential floor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Proposed System:	10 days/residential floor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Gain  98 work days  for all seven residential floors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/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/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Conclusion</a:t>
            </a:r>
            <a:endParaRPr lang="en-US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6" b="4318"/>
          <a:stretch/>
        </p:blipFill>
        <p:spPr>
          <a:xfrm>
            <a:off x="1371600" y="990600"/>
            <a:ext cx="5943600" cy="45708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131552" y="2368296"/>
            <a:ext cx="7168896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/>
              <a:t>Fraser Centre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State College, PA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19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193505" y="195262"/>
            <a:ext cx="5158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Introduction to Fraser Centre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u="sng" dirty="0" smtClean="0"/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/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/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6200" y="1066800"/>
            <a:ext cx="85202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>
                <a:latin typeface="Arial" pitchFamily="34" charset="0"/>
                <a:cs typeface="Arial" pitchFamily="34" charset="0"/>
              </a:rPr>
              <a:t>General Information                                              </a:t>
            </a: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76200" y="1543050"/>
            <a:ext cx="7751033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Location……………………...State College, PA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		 Fraser Street and Beaver Ave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Size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…………………………..230,000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sf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Project Cost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…………………Unreleased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Font typeface="Arial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Project Team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  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Architect…….……………..Wallace Roberts &amp; Todd, LLC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  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General Contractor………Leonard S. Fiore, Inc.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   - Structural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Engineer………David Chou &amp; Associates, Inc.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1400" dirty="0">
              <a:latin typeface="Adobe Garamond Pro Bold" pitchFamily="18" charset="0"/>
            </a:endParaRPr>
          </a:p>
          <a:p>
            <a:pPr>
              <a:buFont typeface="Arial" charset="0"/>
              <a:buChar char="•"/>
            </a:pPr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6200" y="152400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1468320"/>
            <a:ext cx="4637862" cy="41704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20199" y="1371600"/>
            <a:ext cx="43537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11 story mixed-use building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/>
              <a:t>First story is parking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/>
              <a:t>Second story is parking and retail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/>
              <a:t>Third story is a theatre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/>
              <a:t>Fourth story is MEP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/>
              <a:t>Fifth-tenth stories are residential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/>
              <a:t>Eleventh story is suites</a:t>
            </a:r>
            <a:endParaRPr lang="en-US" sz="2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193505" y="195262"/>
            <a:ext cx="2961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Existing System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u="sng" dirty="0" smtClean="0"/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/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/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6200" y="1066800"/>
            <a:ext cx="6101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Floor System                                 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76200" y="1543050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Two-way 12 inch flat slab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76200" y="152400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76200" y="2514600"/>
            <a:ext cx="66399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Columns                                             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76200" y="2990850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Columns vary in size from 16in x 32in to 16in x 72in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Spans range from 28.5ft to 40ft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76200" y="297180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76200" y="4255353"/>
            <a:ext cx="6967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Shear Walls                                           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76200" y="4731603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 shear walls located on the residential floors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Shear walls on the lower floors vary from 4 to 10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6200" y="4712553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Parking Shear Wa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6400" y="990600"/>
            <a:ext cx="4393674" cy="2743200"/>
          </a:xfrm>
          <a:prstGeom prst="rect">
            <a:avLst/>
          </a:prstGeom>
        </p:spPr>
      </p:pic>
      <p:pic>
        <p:nvPicPr>
          <p:cNvPr id="33" name="Picture 32" descr="Theatre Shear Wal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92200" y="2133600"/>
            <a:ext cx="4343400" cy="2743489"/>
          </a:xfrm>
          <a:prstGeom prst="rect">
            <a:avLst/>
          </a:prstGeom>
        </p:spPr>
      </p:pic>
      <p:pic>
        <p:nvPicPr>
          <p:cNvPr id="34" name="Picture 33" descr="Residential Shear Wal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86199" y="4038600"/>
            <a:ext cx="3401201" cy="140817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193505" y="195262"/>
            <a:ext cx="17219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Proposal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u="sng" dirty="0" smtClean="0"/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/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/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6200" y="1066800"/>
            <a:ext cx="77716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Depth Proposal                                             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76201" y="1632228"/>
            <a:ext cx="8839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Change the floor system to composite concrete and steel beams for the residential levels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Redesign the residential shear walls with a new layout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6200" y="152400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76200" y="3276600"/>
            <a:ext cx="809228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Breadth Proposal                                             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76201" y="3842028"/>
            <a:ext cx="88392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Analyze the change in cost and schedule of the new floor system</a:t>
            </a:r>
          </a:p>
          <a:p>
            <a:pPr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Analyze the impact the new shear wall layout will have on the architecture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6200" y="373380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Residential Shear Wa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6400" y="914400"/>
            <a:ext cx="5705475" cy="2362200"/>
          </a:xfrm>
          <a:prstGeom prst="rect">
            <a:avLst/>
          </a:prstGeom>
        </p:spPr>
      </p:pic>
      <p:pic>
        <p:nvPicPr>
          <p:cNvPr id="30" name="Picture 29" descr="New Residential Shear Wal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30125" y="3429000"/>
            <a:ext cx="5705475" cy="2362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011400" y="1752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Current Shear Wall Layout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9296400" y="43506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Proposed Shear Wall Layout</a:t>
            </a:r>
            <a:endParaRPr lang="en-US" sz="24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5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193505" y="195262"/>
            <a:ext cx="3039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srgbClr val="FFFFFF"/>
                </a:solidFill>
              </a:rPr>
              <a:t>Composite Floor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u="sng" dirty="0" smtClean="0"/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u="sng" dirty="0" smtClean="0"/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/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447800"/>
            <a:ext cx="5791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Steel Deck: 3VLI Deck 18 Gage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B1: W12x16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B2: W10x12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G1: W18x76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G2: W16x31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C1: Welded/Bolted  Single Angle L4x3x</a:t>
            </a:r>
            <a:r>
              <a:rPr lang="en-US" baseline="30000" dirty="0" smtClean="0"/>
              <a:t>3</a:t>
            </a:r>
            <a:r>
              <a:rPr lang="en-US" dirty="0" smtClean="0"/>
              <a:t>/</a:t>
            </a:r>
            <a:r>
              <a:rPr lang="en-US" baseline="-25000" dirty="0" smtClean="0"/>
              <a:t>8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C2: Bolted/Bolted Double Angle L4x3x</a:t>
            </a:r>
            <a:r>
              <a:rPr lang="en-US" baseline="30000" dirty="0" smtClean="0"/>
              <a:t>3</a:t>
            </a:r>
            <a:r>
              <a:rPr lang="en-US" dirty="0" smtClean="0"/>
              <a:t>/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9372600" y="4268450"/>
            <a:ext cx="84321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Load Combinations                                             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58400" y="480185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1.2 Dead +1.6 Live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1.4 Dead</a:t>
            </a:r>
            <a:endParaRPr lang="en-US" dirty="0"/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9372600" y="1066800"/>
            <a:ext cx="14013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Codes: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41213" y="1591270"/>
            <a:ext cx="8114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Original design code used ASCE 7-05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New design code used ASCE 7-10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9428747" y="2667000"/>
            <a:ext cx="34099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Material Strengths: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97360" y="3191470"/>
            <a:ext cx="8114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Concrete:	4000 psi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Steel:	50000 psi</a:t>
            </a:r>
          </a:p>
        </p:txBody>
      </p:sp>
      <p:pic>
        <p:nvPicPr>
          <p:cNvPr id="30" name="Picture 29" descr="Comp Floor Layout.jpg"/>
          <p:cNvPicPr>
            <a:picLocks noChangeAspect="1"/>
          </p:cNvPicPr>
          <p:nvPr/>
        </p:nvPicPr>
        <p:blipFill>
          <a:blip r:embed="rId2" cstate="print"/>
          <a:srcRect l="7711" r="15002" b="8889"/>
          <a:stretch>
            <a:fillRect/>
          </a:stretch>
        </p:blipFill>
        <p:spPr>
          <a:xfrm>
            <a:off x="152400" y="1066800"/>
            <a:ext cx="2895600" cy="44799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193505" y="195262"/>
            <a:ext cx="3039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srgbClr val="FFFFFF"/>
                </a:solidFill>
              </a:rPr>
              <a:t>Composite Floor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u="sng" dirty="0" smtClean="0"/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u="sng" dirty="0" smtClean="0"/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/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447800"/>
            <a:ext cx="5791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Steel Deck: 3VLI Deck 18 Gage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B1: W12x16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B2: W10x12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G1: W18x76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G2: W16x31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C1: Welded/Bolted  Single Angle L4x3x</a:t>
            </a:r>
            <a:r>
              <a:rPr lang="en-US" baseline="30000" dirty="0" smtClean="0"/>
              <a:t>3</a:t>
            </a:r>
            <a:r>
              <a:rPr lang="en-US" dirty="0" smtClean="0"/>
              <a:t>/</a:t>
            </a:r>
            <a:r>
              <a:rPr lang="en-US" baseline="-25000" dirty="0" smtClean="0"/>
              <a:t>8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C2: Bolted/Bolted Double Angle L4x3x</a:t>
            </a:r>
            <a:r>
              <a:rPr lang="en-US" baseline="30000" dirty="0" smtClean="0"/>
              <a:t>3</a:t>
            </a:r>
            <a:r>
              <a:rPr lang="en-US" dirty="0" smtClean="0"/>
              <a:t>/</a:t>
            </a:r>
            <a:r>
              <a:rPr lang="en-US" baseline="-25000" dirty="0" smtClean="0"/>
              <a:t>8</a:t>
            </a:r>
            <a:endParaRPr lang="en-US" baseline="-25000" dirty="0"/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9372600" y="1066800"/>
            <a:ext cx="31951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Deflection Check: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41213" y="1591270"/>
            <a:ext cx="8114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Limited to L/360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9428747" y="2667000"/>
            <a:ext cx="15728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Results: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97360" y="3191470"/>
            <a:ext cx="81144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3 in 18 gage VLI steel deck was used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4.5 in of concrete was used to achieve 2 hr fire rating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W Shapes range from W10x12 to W18x76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Thickness of residential floor system was increased by 12in</a:t>
            </a:r>
          </a:p>
        </p:txBody>
      </p:sp>
      <p:pic>
        <p:nvPicPr>
          <p:cNvPr id="21" name="Picture 20" descr="Comp Floor Layout.jpg"/>
          <p:cNvPicPr>
            <a:picLocks noChangeAspect="1"/>
          </p:cNvPicPr>
          <p:nvPr/>
        </p:nvPicPr>
        <p:blipFill>
          <a:blip r:embed="rId3" cstate="print"/>
          <a:srcRect l="7711" r="15002" b="8889"/>
          <a:stretch>
            <a:fillRect/>
          </a:stretch>
        </p:blipFill>
        <p:spPr>
          <a:xfrm>
            <a:off x="152400" y="1066800"/>
            <a:ext cx="2895600" cy="44799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193505" y="195262"/>
            <a:ext cx="33217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Steel Connections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u="sng" dirty="0" smtClean="0"/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u="sng" dirty="0" smtClean="0"/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1447800"/>
            <a:ext cx="5791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Steel Deck: 3VLI Deck 18 Gage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B1: W12x16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B2: W10x12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G1: W18x76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G2: W16x31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C1: Welded/Bolted  Single Angle L4x3x</a:t>
            </a:r>
            <a:r>
              <a:rPr lang="en-US" baseline="30000" dirty="0" smtClean="0"/>
              <a:t>3</a:t>
            </a:r>
            <a:r>
              <a:rPr lang="en-US" dirty="0" smtClean="0"/>
              <a:t>/</a:t>
            </a:r>
            <a:r>
              <a:rPr lang="en-US" baseline="-25000" dirty="0" smtClean="0"/>
              <a:t>8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C2: Bolted/Bolted Double Angle L4x3x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9372600" y="1066800"/>
            <a:ext cx="14863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Design: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41213" y="1591270"/>
            <a:ext cx="81144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AISC Table 10-11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Girder to Beam is welded/bolted for constructability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Shear Wall to Girder is bolted/bolted for economics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9428747" y="2971800"/>
            <a:ext cx="15728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Results: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96400" y="3429000"/>
            <a:ext cx="4990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Girder/Beam connection: 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Welded/Bolted Single Angle 	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L4x3x3/8 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3/16</a:t>
            </a:r>
            <a:r>
              <a:rPr lang="en-US" baseline="30000" dirty="0" smtClean="0"/>
              <a:t>th</a:t>
            </a:r>
            <a:r>
              <a:rPr lang="en-US" dirty="0" smtClean="0"/>
              <a:t> weld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Two A325N ¾” dia. bolts</a:t>
            </a:r>
          </a:p>
        </p:txBody>
      </p:sp>
      <p:pic>
        <p:nvPicPr>
          <p:cNvPr id="29" name="Picture 28" descr="Comp Floor Layout.jpg"/>
          <p:cNvPicPr>
            <a:picLocks noChangeAspect="1"/>
          </p:cNvPicPr>
          <p:nvPr/>
        </p:nvPicPr>
        <p:blipFill>
          <a:blip r:embed="rId3" cstate="print"/>
          <a:srcRect l="7711" r="15002" b="8889"/>
          <a:stretch>
            <a:fillRect/>
          </a:stretch>
        </p:blipFill>
        <p:spPr>
          <a:xfrm>
            <a:off x="152400" y="1066800"/>
            <a:ext cx="2895600" cy="44799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678760" y="3429000"/>
            <a:ext cx="4456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Shear Wall/Girder connection: 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Bolted/Bolted Double Angle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L4x3x1/4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Three A325N ¾” dia. bolts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838200"/>
            <a:ext cx="27432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0" y="-381000"/>
            <a:ext cx="9144000" cy="7696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9193505" y="195262"/>
            <a:ext cx="4986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Schedule and Cost Analysis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2098000" y="194607"/>
            <a:ext cx="370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FFFF"/>
                </a:solidFill>
              </a:rPr>
              <a:t>Presentation</a:t>
            </a:r>
            <a:r>
              <a:rPr lang="en-US" sz="2800" b="1" dirty="0">
                <a:solidFill>
                  <a:srgbClr val="EDE6D3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Outline</a:t>
            </a:r>
            <a:endParaRPr lang="en-US" sz="2800" b="1" dirty="0">
              <a:solidFill>
                <a:srgbClr val="EDE6D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0" y="1143000"/>
            <a:ext cx="4648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Introduction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Existing System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Proposal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Gravity System Redesign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Composite Floor</a:t>
            </a:r>
          </a:p>
          <a:p>
            <a:pPr marL="800100" lvl="1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65000"/>
                  </a:schemeClr>
                </a:solidFill>
              </a:rPr>
              <a:t>Steel Connections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u="sng" dirty="0" smtClean="0"/>
              <a:t>Schedule and Cost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Lateral System Redesign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Architectural Analysis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6200" y="1066800"/>
            <a:ext cx="82409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Schedule Analysis                                              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36546"/>
            <a:ext cx="8763000" cy="19544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96400" y="2438162"/>
            <a:ext cx="92468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Current system takes  24 days to complete a single floor with slight overlap.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Alternative system takes 10 days to complete a single floor with a linear progression.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6747"/>
          <a:stretch/>
        </p:blipFill>
        <p:spPr>
          <a:xfrm>
            <a:off x="18440401" y="990600"/>
            <a:ext cx="3124200" cy="4599161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0" y="579120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5895580"/>
            <a:ext cx="27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00" y="6019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Tyler Strange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6019797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Structural Option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173326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Fraser Centre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8308053" y="6019798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Thomas Boothby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4251653" y="6046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5027</TotalTime>
  <Words>1321</Words>
  <Application>Microsoft Office PowerPoint</Application>
  <PresentationFormat>Custom</PresentationFormat>
  <Paragraphs>493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Tyler R Strange</cp:lastModifiedBy>
  <cp:revision>230</cp:revision>
  <dcterms:created xsi:type="dcterms:W3CDTF">2006-11-29T18:17:25Z</dcterms:created>
  <dcterms:modified xsi:type="dcterms:W3CDTF">2011-04-14T19:39:20Z</dcterms:modified>
</cp:coreProperties>
</file>